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0" r:id="rId2"/>
    <p:sldMasterId id="2147483651" r:id="rId3"/>
  </p:sldMasterIdLst>
  <p:notesMasterIdLst>
    <p:notesMasterId r:id="rId30"/>
  </p:notesMasterIdLst>
  <p:sldIdLst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5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7" autoAdjust="0"/>
  </p:normalViewPr>
  <p:slideViewPr>
    <p:cSldViewPr snapToGrid="0">
      <p:cViewPr>
        <p:scale>
          <a:sx n="72" d="100"/>
          <a:sy n="72" d="100"/>
        </p:scale>
        <p:origin x="-11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B3FC45-2D89-4427-8CF7-6A6275B3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1A147F-AE6B-41E3-80A6-B747DFC3851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Think about where your programs fit and what proximate determinants you are trying to change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8F774B-F259-4BA0-9658-81CC5B5E7FC3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5010150"/>
            <a:ext cx="1673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501015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HFI Logo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t="16942" r="5707" b="10796"/>
          <a:stretch>
            <a:fillRect/>
          </a:stretch>
        </p:blipFill>
        <p:spPr bwMode="auto">
          <a:xfrm>
            <a:off x="415925" y="4954588"/>
            <a:ext cx="36480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49275"/>
            <a:ext cx="7772400" cy="2184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76575"/>
            <a:ext cx="6400800" cy="17526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40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91478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9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274638"/>
            <a:ext cx="1939925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25" y="274638"/>
            <a:ext cx="567055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2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0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65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600200"/>
            <a:ext cx="38052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00200"/>
            <a:ext cx="38052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58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981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3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86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6408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274638"/>
            <a:ext cx="1939925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25" y="274638"/>
            <a:ext cx="567055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35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1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942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0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0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79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1636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5182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591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0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1600200"/>
            <a:ext cx="38052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00200"/>
            <a:ext cx="38052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9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6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96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13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74638"/>
            <a:ext cx="7762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600200"/>
            <a:ext cx="77628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270000" y="6477000"/>
            <a:ext cx="756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8" descr="Vertical_RGB_6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829300"/>
            <a:ext cx="11160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logo_200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5829300"/>
            <a:ext cx="96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PHFI Logo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" t="16942" r="5707" b="10796"/>
          <a:stretch>
            <a:fillRect/>
          </a:stretch>
        </p:blipFill>
        <p:spPr bwMode="auto">
          <a:xfrm>
            <a:off x="3849688" y="5778500"/>
            <a:ext cx="25050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274638"/>
            <a:ext cx="7762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1600200"/>
            <a:ext cx="77628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270000" y="6477000"/>
            <a:ext cx="756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4" name="Group 9"/>
          <p:cNvGrpSpPr>
            <a:grpSpLocks/>
          </p:cNvGrpSpPr>
          <p:nvPr userDrawn="1"/>
        </p:nvGrpSpPr>
        <p:grpSpPr bwMode="auto">
          <a:xfrm>
            <a:off x="2032000" y="5778500"/>
            <a:ext cx="5065713" cy="1004888"/>
            <a:chOff x="2425" y="3640"/>
            <a:chExt cx="3191" cy="633"/>
          </a:xfrm>
        </p:grpSpPr>
        <p:pic>
          <p:nvPicPr>
            <p:cNvPr id="2055" name="Picture 8" descr="Vertical_RGB_60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" y="3672"/>
              <a:ext cx="7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9" descr="logo_200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" y="3672"/>
              <a:ext cx="6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3" descr="PHFI Logo3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5" t="16942" r="5707" b="10796"/>
            <a:stretch>
              <a:fillRect/>
            </a:stretch>
          </p:blipFill>
          <p:spPr bwMode="auto">
            <a:xfrm>
              <a:off x="2425" y="3640"/>
              <a:ext cx="1578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hiv/aboutdhap/perb/guidance/chapter4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lobalfund.org/en/performance/monitoring_evaluation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M&amp;E Frameworks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How frameworks guide program monitoring and evaluation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Proximate Determinants Framework for HIV/STI</a:t>
            </a:r>
            <a:r>
              <a:rPr lang="en-US" sz="2800" baseline="30000" dirty="0" smtClean="0"/>
              <a:t>1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41325" y="6384925"/>
            <a:ext cx="244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aseline="30000"/>
              <a:t>1 </a:t>
            </a:r>
            <a:r>
              <a:rPr lang="en-US" sz="1600"/>
              <a:t>Boerma and Weir, 2005</a:t>
            </a:r>
          </a:p>
        </p:txBody>
      </p:sp>
      <p:grpSp>
        <p:nvGrpSpPr>
          <p:cNvPr id="13316" name="Group 1"/>
          <p:cNvGrpSpPr>
            <a:grpSpLocks/>
          </p:cNvGrpSpPr>
          <p:nvPr/>
        </p:nvGrpSpPr>
        <p:grpSpPr bwMode="auto">
          <a:xfrm>
            <a:off x="323850" y="915988"/>
            <a:ext cx="8517944" cy="4656137"/>
            <a:chOff x="201613" y="1112837"/>
            <a:chExt cx="8816985" cy="4815386"/>
          </a:xfrm>
        </p:grpSpPr>
        <p:sp>
          <p:nvSpPr>
            <p:cNvPr id="13317" name="Text Box 36"/>
            <p:cNvSpPr txBox="1">
              <a:spLocks noChangeArrowheads="1"/>
            </p:cNvSpPr>
            <p:nvPr/>
          </p:nvSpPr>
          <p:spPr bwMode="auto">
            <a:xfrm>
              <a:off x="201613" y="1112837"/>
              <a:ext cx="1611492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Underlying</a:t>
              </a:r>
            </a:p>
            <a:p>
              <a:r>
                <a:rPr lang="en-US"/>
                <a:t>Determinants</a:t>
              </a:r>
            </a:p>
          </p:txBody>
        </p:sp>
        <p:sp>
          <p:nvSpPr>
            <p:cNvPr id="13318" name="Text Box 37"/>
            <p:cNvSpPr txBox="1">
              <a:spLocks noChangeArrowheads="1"/>
            </p:cNvSpPr>
            <p:nvPr/>
          </p:nvSpPr>
          <p:spPr bwMode="auto">
            <a:xfrm>
              <a:off x="2365375" y="1112837"/>
              <a:ext cx="1611492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Proximate</a:t>
              </a:r>
            </a:p>
            <a:p>
              <a:r>
                <a:rPr lang="en-US"/>
                <a:t>Determinants</a:t>
              </a:r>
            </a:p>
          </p:txBody>
        </p:sp>
        <p:sp>
          <p:nvSpPr>
            <p:cNvPr id="13319" name="Text Box 38"/>
            <p:cNvSpPr txBox="1">
              <a:spLocks noChangeArrowheads="1"/>
            </p:cNvSpPr>
            <p:nvPr/>
          </p:nvSpPr>
          <p:spPr bwMode="auto">
            <a:xfrm>
              <a:off x="4267200" y="1112837"/>
              <a:ext cx="1611492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Biological</a:t>
              </a:r>
            </a:p>
            <a:p>
              <a:r>
                <a:rPr lang="en-US"/>
                <a:t>Determinants</a:t>
              </a:r>
            </a:p>
          </p:txBody>
        </p:sp>
        <p:sp>
          <p:nvSpPr>
            <p:cNvPr id="13320" name="Text Box 39"/>
            <p:cNvSpPr txBox="1">
              <a:spLocks noChangeArrowheads="1"/>
            </p:cNvSpPr>
            <p:nvPr/>
          </p:nvSpPr>
          <p:spPr bwMode="auto">
            <a:xfrm>
              <a:off x="6172200" y="1143000"/>
              <a:ext cx="1160169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Health</a:t>
              </a:r>
            </a:p>
            <a:p>
              <a:r>
                <a:rPr lang="en-US"/>
                <a:t>Outcome</a:t>
              </a:r>
            </a:p>
          </p:txBody>
        </p:sp>
        <p:sp>
          <p:nvSpPr>
            <p:cNvPr id="13321" name="Text Box 40"/>
            <p:cNvSpPr txBox="1">
              <a:spLocks noChangeArrowheads="1"/>
            </p:cNvSpPr>
            <p:nvPr/>
          </p:nvSpPr>
          <p:spPr bwMode="auto">
            <a:xfrm>
              <a:off x="7848600" y="1143000"/>
              <a:ext cx="1160169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Demog.</a:t>
              </a:r>
            </a:p>
            <a:p>
              <a:r>
                <a:rPr lang="en-US"/>
                <a:t>Outcome</a:t>
              </a:r>
            </a:p>
          </p:txBody>
        </p:sp>
        <p:sp>
          <p:nvSpPr>
            <p:cNvPr id="13322" name="Text Box 41"/>
            <p:cNvSpPr txBox="1">
              <a:spLocks noChangeArrowheads="1"/>
            </p:cNvSpPr>
            <p:nvPr/>
          </p:nvSpPr>
          <p:spPr bwMode="auto">
            <a:xfrm>
              <a:off x="201613" y="2209800"/>
              <a:ext cx="1810606" cy="3533165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>
                  <a:solidFill>
                    <a:srgbClr val="FFC000"/>
                  </a:solidFill>
                </a:rPr>
                <a:t>Context</a:t>
              </a:r>
            </a:p>
            <a:p>
              <a:r>
                <a:rPr lang="en-US" dirty="0"/>
                <a:t>Sociocultural</a:t>
              </a:r>
            </a:p>
            <a:p>
              <a:r>
                <a:rPr lang="en-US" dirty="0"/>
                <a:t>Socioeconomic</a:t>
              </a:r>
            </a:p>
            <a:p>
              <a:r>
                <a:rPr lang="en-US" dirty="0"/>
                <a:t>Demographic</a:t>
              </a:r>
            </a:p>
            <a:p>
              <a:endParaRPr lang="en-US" dirty="0"/>
            </a:p>
            <a:p>
              <a:r>
                <a:rPr lang="en-US" dirty="0">
                  <a:solidFill>
                    <a:srgbClr val="FFC000"/>
                  </a:solidFill>
                </a:rPr>
                <a:t>Interventions</a:t>
              </a:r>
            </a:p>
            <a:p>
              <a:r>
                <a:rPr lang="en-US" dirty="0"/>
                <a:t>VCT</a:t>
              </a:r>
            </a:p>
            <a:p>
              <a:r>
                <a:rPr lang="en-US" dirty="0"/>
                <a:t>STI control</a:t>
              </a:r>
            </a:p>
            <a:p>
              <a:r>
                <a:rPr lang="en-US" dirty="0"/>
                <a:t>Condom prom.</a:t>
              </a:r>
            </a:p>
            <a:p>
              <a:r>
                <a:rPr lang="en-US" dirty="0"/>
                <a:t>IEC</a:t>
              </a:r>
            </a:p>
            <a:p>
              <a:r>
                <a:rPr lang="en-US" dirty="0"/>
                <a:t>Blood safety</a:t>
              </a:r>
            </a:p>
            <a:p>
              <a:r>
                <a:rPr lang="en-US" dirty="0"/>
                <a:t>Safe injections</a:t>
              </a:r>
            </a:p>
          </p:txBody>
        </p:sp>
        <p:sp>
          <p:nvSpPr>
            <p:cNvPr id="13323" name="Text Box 42"/>
            <p:cNvSpPr txBox="1">
              <a:spLocks noChangeArrowheads="1"/>
            </p:cNvSpPr>
            <p:nvPr/>
          </p:nvSpPr>
          <p:spPr bwMode="auto">
            <a:xfrm>
              <a:off x="2362200" y="2209800"/>
              <a:ext cx="1810606" cy="1241383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Partner acquis.</a:t>
              </a:r>
            </a:p>
            <a:p>
              <a:r>
                <a:rPr lang="en-US"/>
                <a:t>Mixing patterns</a:t>
              </a:r>
            </a:p>
            <a:p>
              <a:r>
                <a:rPr lang="en-US"/>
                <a:t>Concurrency</a:t>
              </a:r>
            </a:p>
            <a:p>
              <a:r>
                <a:rPr lang="en-US"/>
                <a:t>IDU</a:t>
              </a:r>
            </a:p>
          </p:txBody>
        </p:sp>
        <p:sp>
          <p:nvSpPr>
            <p:cNvPr id="13324" name="Text Box 43"/>
            <p:cNvSpPr txBox="1">
              <a:spLocks noChangeArrowheads="1"/>
            </p:cNvSpPr>
            <p:nvPr/>
          </p:nvSpPr>
          <p:spPr bwMode="auto">
            <a:xfrm>
              <a:off x="2362200" y="3581400"/>
              <a:ext cx="1651316" cy="1241383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Condom use</a:t>
              </a:r>
            </a:p>
            <a:p>
              <a:r>
                <a:rPr lang="en-US"/>
                <a:t>Other STI</a:t>
              </a:r>
            </a:p>
            <a:p>
              <a:r>
                <a:rPr lang="en-US"/>
                <a:t>Type of sex</a:t>
              </a:r>
            </a:p>
            <a:p>
              <a:r>
                <a:rPr lang="en-US"/>
                <a:t>Needle safety</a:t>
              </a:r>
            </a:p>
          </p:txBody>
        </p:sp>
        <p:sp>
          <p:nvSpPr>
            <p:cNvPr id="13325" name="Text Box 44"/>
            <p:cNvSpPr txBox="1">
              <a:spLocks noChangeArrowheads="1"/>
            </p:cNvSpPr>
            <p:nvPr/>
          </p:nvSpPr>
          <p:spPr bwMode="auto">
            <a:xfrm>
              <a:off x="2362200" y="5029200"/>
              <a:ext cx="1819633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ARV Treatment</a:t>
              </a:r>
            </a:p>
            <a:p>
              <a:r>
                <a:rPr lang="en-US"/>
                <a:t>STI Treatment</a:t>
              </a:r>
            </a:p>
          </p:txBody>
        </p:sp>
        <p:sp>
          <p:nvSpPr>
            <p:cNvPr id="13326" name="Text Box 45"/>
            <p:cNvSpPr txBox="1">
              <a:spLocks noChangeArrowheads="1"/>
            </p:cNvSpPr>
            <p:nvPr/>
          </p:nvSpPr>
          <p:spPr bwMode="auto">
            <a:xfrm>
              <a:off x="4419600" y="2209800"/>
              <a:ext cx="1651316" cy="954910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Exposure of</a:t>
              </a:r>
            </a:p>
            <a:p>
              <a:r>
                <a:rPr lang="en-US"/>
                <a:t>susceptible to</a:t>
              </a:r>
            </a:p>
            <a:p>
              <a:r>
                <a:rPr lang="en-US"/>
                <a:t>infected</a:t>
              </a:r>
            </a:p>
          </p:txBody>
        </p:sp>
        <p:sp>
          <p:nvSpPr>
            <p:cNvPr id="13327" name="Text Box 46"/>
            <p:cNvSpPr txBox="1">
              <a:spLocks noChangeArrowheads="1"/>
            </p:cNvSpPr>
            <p:nvPr/>
          </p:nvSpPr>
          <p:spPr bwMode="auto">
            <a:xfrm>
              <a:off x="4419600" y="3581400"/>
              <a:ext cx="1531847" cy="954910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Efficacy of</a:t>
              </a:r>
            </a:p>
            <a:p>
              <a:r>
                <a:rPr lang="en-US"/>
                <a:t>transmission</a:t>
              </a:r>
            </a:p>
            <a:p>
              <a:r>
                <a:rPr lang="en-US"/>
                <a:t>per contact</a:t>
              </a:r>
            </a:p>
          </p:txBody>
        </p:sp>
        <p:sp>
          <p:nvSpPr>
            <p:cNvPr id="13328" name="Text Box 47"/>
            <p:cNvSpPr txBox="1">
              <a:spLocks noChangeArrowheads="1"/>
            </p:cNvSpPr>
            <p:nvPr/>
          </p:nvSpPr>
          <p:spPr bwMode="auto">
            <a:xfrm>
              <a:off x="4419600" y="5029200"/>
              <a:ext cx="1425653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Duration of </a:t>
              </a:r>
            </a:p>
            <a:p>
              <a:r>
                <a:rPr lang="en-US"/>
                <a:t>infectivity</a:t>
              </a:r>
            </a:p>
          </p:txBody>
        </p:sp>
        <p:sp>
          <p:nvSpPr>
            <p:cNvPr id="13329" name="Text Box 48"/>
            <p:cNvSpPr txBox="1">
              <a:spLocks noChangeArrowheads="1"/>
            </p:cNvSpPr>
            <p:nvPr/>
          </p:nvSpPr>
          <p:spPr bwMode="auto">
            <a:xfrm>
              <a:off x="6477000" y="3657600"/>
              <a:ext cx="1080524" cy="668437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HIV</a:t>
              </a:r>
            </a:p>
            <a:p>
              <a:r>
                <a:rPr lang="en-US"/>
                <a:t>infection</a:t>
              </a:r>
            </a:p>
          </p:txBody>
        </p:sp>
        <p:sp>
          <p:nvSpPr>
            <p:cNvPr id="13330" name="Text Box 50"/>
            <p:cNvSpPr txBox="1">
              <a:spLocks noChangeArrowheads="1"/>
            </p:cNvSpPr>
            <p:nvPr/>
          </p:nvSpPr>
          <p:spPr bwMode="auto">
            <a:xfrm>
              <a:off x="7924800" y="3810000"/>
              <a:ext cx="1093798" cy="381964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Mortality</a:t>
              </a:r>
            </a:p>
          </p:txBody>
        </p:sp>
        <p:sp>
          <p:nvSpPr>
            <p:cNvPr id="13331" name="Line 51"/>
            <p:cNvSpPr>
              <a:spLocks noChangeShapeType="1"/>
            </p:cNvSpPr>
            <p:nvPr/>
          </p:nvSpPr>
          <p:spPr bwMode="auto">
            <a:xfrm>
              <a:off x="1905000" y="1371600"/>
              <a:ext cx="38100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52"/>
            <p:cNvSpPr>
              <a:spLocks noChangeShapeType="1"/>
            </p:cNvSpPr>
            <p:nvPr/>
          </p:nvSpPr>
          <p:spPr bwMode="auto">
            <a:xfrm flipV="1">
              <a:off x="3962400" y="1447800"/>
              <a:ext cx="22701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55"/>
            <p:cNvSpPr>
              <a:spLocks noChangeShapeType="1"/>
            </p:cNvSpPr>
            <p:nvPr/>
          </p:nvSpPr>
          <p:spPr bwMode="auto">
            <a:xfrm>
              <a:off x="3243262" y="5699126"/>
              <a:ext cx="12700" cy="229097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56"/>
            <p:cNvSpPr>
              <a:spLocks noChangeShapeType="1"/>
            </p:cNvSpPr>
            <p:nvPr/>
          </p:nvSpPr>
          <p:spPr bwMode="auto">
            <a:xfrm>
              <a:off x="3276600" y="5905997"/>
              <a:ext cx="4491038" cy="22225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57"/>
            <p:cNvSpPr>
              <a:spLocks noChangeShapeType="1"/>
            </p:cNvSpPr>
            <p:nvPr/>
          </p:nvSpPr>
          <p:spPr bwMode="auto">
            <a:xfrm flipH="1" flipV="1">
              <a:off x="7767638" y="3603624"/>
              <a:ext cx="0" cy="2324597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63"/>
            <p:cNvSpPr>
              <a:spLocks noChangeShapeType="1"/>
            </p:cNvSpPr>
            <p:nvPr/>
          </p:nvSpPr>
          <p:spPr bwMode="auto">
            <a:xfrm>
              <a:off x="6248400" y="2590800"/>
              <a:ext cx="0" cy="281940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64"/>
            <p:cNvSpPr>
              <a:spLocks noChangeShapeType="1"/>
            </p:cNvSpPr>
            <p:nvPr/>
          </p:nvSpPr>
          <p:spPr bwMode="auto">
            <a:xfrm flipH="1" flipV="1">
              <a:off x="6923088" y="2355850"/>
              <a:ext cx="11112" cy="107315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65"/>
            <p:cNvSpPr>
              <a:spLocks noChangeShapeType="1"/>
            </p:cNvSpPr>
            <p:nvPr/>
          </p:nvSpPr>
          <p:spPr bwMode="auto">
            <a:xfrm flipH="1">
              <a:off x="6154738" y="2346325"/>
              <a:ext cx="75882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66"/>
            <p:cNvSpPr>
              <a:spLocks noChangeShapeType="1"/>
            </p:cNvSpPr>
            <p:nvPr/>
          </p:nvSpPr>
          <p:spPr bwMode="auto">
            <a:xfrm flipV="1">
              <a:off x="5867400" y="1447800"/>
              <a:ext cx="22701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67"/>
            <p:cNvSpPr>
              <a:spLocks noChangeShapeType="1"/>
            </p:cNvSpPr>
            <p:nvPr/>
          </p:nvSpPr>
          <p:spPr bwMode="auto">
            <a:xfrm>
              <a:off x="7391400" y="1447800"/>
              <a:ext cx="38100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68"/>
            <p:cNvSpPr>
              <a:spLocks noChangeShapeType="1"/>
            </p:cNvSpPr>
            <p:nvPr/>
          </p:nvSpPr>
          <p:spPr bwMode="auto">
            <a:xfrm flipH="1">
              <a:off x="6019800" y="2590800"/>
              <a:ext cx="228600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70"/>
            <p:cNvSpPr>
              <a:spLocks noChangeShapeType="1"/>
            </p:cNvSpPr>
            <p:nvPr/>
          </p:nvSpPr>
          <p:spPr bwMode="auto">
            <a:xfrm flipH="1">
              <a:off x="6019800" y="5410200"/>
              <a:ext cx="228600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Text Box 71"/>
            <p:cNvSpPr txBox="1">
              <a:spLocks noChangeArrowheads="1"/>
            </p:cNvSpPr>
            <p:nvPr/>
          </p:nvSpPr>
          <p:spPr bwMode="auto">
            <a:xfrm>
              <a:off x="7543800" y="3200400"/>
              <a:ext cx="763601" cy="286473"/>
            </a:xfrm>
            <a:prstGeom prst="rect">
              <a:avLst/>
            </a:prstGeom>
            <a:noFill/>
            <a:ln w="2857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/>
                <a:t>Disease</a:t>
              </a:r>
            </a:p>
          </p:txBody>
        </p:sp>
        <p:sp>
          <p:nvSpPr>
            <p:cNvPr id="13344" name="Line 73"/>
            <p:cNvSpPr>
              <a:spLocks noChangeShapeType="1"/>
            </p:cNvSpPr>
            <p:nvPr/>
          </p:nvSpPr>
          <p:spPr bwMode="auto">
            <a:xfrm>
              <a:off x="4014788" y="4151313"/>
              <a:ext cx="3587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75"/>
            <p:cNvSpPr>
              <a:spLocks noChangeShapeType="1"/>
            </p:cNvSpPr>
            <p:nvPr/>
          </p:nvSpPr>
          <p:spPr bwMode="auto">
            <a:xfrm>
              <a:off x="4200525" y="5337175"/>
              <a:ext cx="1428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76"/>
            <p:cNvSpPr>
              <a:spLocks noChangeShapeType="1"/>
            </p:cNvSpPr>
            <p:nvPr/>
          </p:nvSpPr>
          <p:spPr bwMode="auto">
            <a:xfrm>
              <a:off x="4157663" y="2743200"/>
              <a:ext cx="228600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77"/>
            <p:cNvSpPr>
              <a:spLocks noChangeShapeType="1"/>
            </p:cNvSpPr>
            <p:nvPr/>
          </p:nvSpPr>
          <p:spPr bwMode="auto">
            <a:xfrm>
              <a:off x="6289675" y="4016375"/>
              <a:ext cx="1428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78"/>
            <p:cNvSpPr>
              <a:spLocks noChangeShapeType="1"/>
            </p:cNvSpPr>
            <p:nvPr/>
          </p:nvSpPr>
          <p:spPr bwMode="auto">
            <a:xfrm flipV="1">
              <a:off x="7143750" y="3389313"/>
              <a:ext cx="279400" cy="193675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79"/>
            <p:cNvSpPr>
              <a:spLocks noChangeShapeType="1"/>
            </p:cNvSpPr>
            <p:nvPr/>
          </p:nvSpPr>
          <p:spPr bwMode="auto">
            <a:xfrm>
              <a:off x="8369300" y="3378200"/>
              <a:ext cx="279400" cy="322263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80"/>
            <p:cNvSpPr>
              <a:spLocks noChangeShapeType="1"/>
            </p:cNvSpPr>
            <p:nvPr/>
          </p:nvSpPr>
          <p:spPr bwMode="auto">
            <a:xfrm>
              <a:off x="2141538" y="2474913"/>
              <a:ext cx="0" cy="2840037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81"/>
            <p:cNvSpPr>
              <a:spLocks noChangeShapeType="1"/>
            </p:cNvSpPr>
            <p:nvPr/>
          </p:nvSpPr>
          <p:spPr bwMode="auto">
            <a:xfrm>
              <a:off x="1974850" y="3897313"/>
              <a:ext cx="1428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82"/>
            <p:cNvSpPr>
              <a:spLocks noChangeShapeType="1"/>
            </p:cNvSpPr>
            <p:nvPr/>
          </p:nvSpPr>
          <p:spPr bwMode="auto">
            <a:xfrm>
              <a:off x="2149475" y="2479675"/>
              <a:ext cx="1428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83"/>
            <p:cNvSpPr>
              <a:spLocks noChangeShapeType="1"/>
            </p:cNvSpPr>
            <p:nvPr/>
          </p:nvSpPr>
          <p:spPr bwMode="auto">
            <a:xfrm>
              <a:off x="2178050" y="3943350"/>
              <a:ext cx="165100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84"/>
            <p:cNvSpPr>
              <a:spLocks noChangeShapeType="1"/>
            </p:cNvSpPr>
            <p:nvPr/>
          </p:nvSpPr>
          <p:spPr bwMode="auto">
            <a:xfrm>
              <a:off x="2127250" y="5287963"/>
              <a:ext cx="142875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539" y="6069496"/>
            <a:ext cx="273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Boerma and Weir, 2005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61" y="177213"/>
            <a:ext cx="7772400" cy="505367"/>
          </a:xfrm>
        </p:spPr>
        <p:txBody>
          <a:bodyPr>
            <a:noAutofit/>
          </a:bodyPr>
          <a:lstStyle/>
          <a:p>
            <a:r>
              <a:rPr lang="en-US" sz="2000" dirty="0" smtClean="0"/>
              <a:t>Ecological Framework:</a:t>
            </a:r>
            <a:br>
              <a:rPr lang="en-US" sz="2000" dirty="0" smtClean="0"/>
            </a:br>
            <a:r>
              <a:rPr lang="en-US" sz="2000" dirty="0" smtClean="0"/>
              <a:t>Links </a:t>
            </a:r>
            <a:r>
              <a:rPr lang="en-US" sz="2000" dirty="0" smtClean="0"/>
              <a:t>between violence against women and HIV</a:t>
            </a:r>
            <a:r>
              <a:rPr lang="en-US" sz="2000" baseline="30000" dirty="0" smtClean="0"/>
              <a:t>1</a:t>
            </a:r>
            <a:endParaRPr lang="en-US" sz="20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489727" y="5984922"/>
            <a:ext cx="3381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 smtClean="0">
                <a:solidFill>
                  <a:schemeClr val="bg2"/>
                </a:solidFill>
              </a:rPr>
              <a:t>1 </a:t>
            </a:r>
            <a:r>
              <a:rPr lang="en-US" sz="1100" dirty="0" smtClean="0">
                <a:solidFill>
                  <a:schemeClr val="accent1"/>
                </a:solidFill>
              </a:rPr>
              <a:t>WHO 2010, Addressing violence against women </a:t>
            </a:r>
            <a:endParaRPr lang="en-US" sz="1100" dirty="0" smtClean="0">
              <a:solidFill>
                <a:schemeClr val="accent1"/>
              </a:solidFill>
            </a:endParaRPr>
          </a:p>
          <a:p>
            <a:r>
              <a:rPr lang="en-US" sz="1100" dirty="0" smtClean="0">
                <a:solidFill>
                  <a:schemeClr val="accent1"/>
                </a:solidFill>
              </a:rPr>
              <a:t>and </a:t>
            </a:r>
            <a:r>
              <a:rPr lang="en-US" sz="1100" dirty="0" smtClean="0">
                <a:solidFill>
                  <a:schemeClr val="accent1"/>
                </a:solidFill>
              </a:rPr>
              <a:t>HIV AIDS: What works</a:t>
            </a:r>
            <a:r>
              <a:rPr lang="en-US" sz="1100" dirty="0" smtClean="0"/>
              <a:t>?</a:t>
            </a:r>
            <a:endParaRPr lang="en-US" sz="1100" dirty="0"/>
          </a:p>
        </p:txBody>
      </p:sp>
      <p:sp>
        <p:nvSpPr>
          <p:cNvPr id="5" name="Oval 4"/>
          <p:cNvSpPr/>
          <p:nvPr/>
        </p:nvSpPr>
        <p:spPr>
          <a:xfrm>
            <a:off x="660042" y="3636835"/>
            <a:ext cx="2585568" cy="21272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More risky male partners</a:t>
            </a:r>
            <a:r>
              <a:rPr lang="en-US" sz="1600" dirty="0" smtClean="0"/>
              <a:t>:</a:t>
            </a:r>
          </a:p>
          <a:p>
            <a:pPr algn="ctr"/>
            <a:r>
              <a:rPr lang="en-US" sz="1400" dirty="0" smtClean="0"/>
              <a:t>More controlling &amp; violent  masculinities</a:t>
            </a:r>
          </a:p>
          <a:p>
            <a:pPr algn="ctr"/>
            <a:r>
              <a:rPr lang="en-US" sz="1400" dirty="0" smtClean="0"/>
              <a:t>More sexual risk taking</a:t>
            </a:r>
          </a:p>
          <a:p>
            <a:pPr algn="ctr"/>
            <a:r>
              <a:rPr lang="en-US" sz="1400" dirty="0" smtClean="0"/>
              <a:t>More likely HIV/STIs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90561" y="1066716"/>
            <a:ext cx="2293451" cy="2394593"/>
            <a:chOff x="495835" y="1803043"/>
            <a:chExt cx="2376154" cy="2768957"/>
          </a:xfrm>
        </p:grpSpPr>
        <p:sp>
          <p:nvSpPr>
            <p:cNvPr id="4" name="Oval 3"/>
            <p:cNvSpPr/>
            <p:nvPr/>
          </p:nvSpPr>
          <p:spPr>
            <a:xfrm>
              <a:off x="495835" y="1803043"/>
              <a:ext cx="2376154" cy="27689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60042" y="2318197"/>
              <a:ext cx="2047740" cy="6825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Gender &amp; relationship inequality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60042" y="3211132"/>
              <a:ext cx="2047740" cy="6825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Rape, child sex abuse &amp; IPV</a:t>
              </a:r>
              <a:endParaRPr lang="en-US" sz="1400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3492149" y="1108593"/>
            <a:ext cx="2550350" cy="17458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Psychological Distress</a:t>
            </a:r>
            <a:r>
              <a:rPr lang="en-US" sz="1600" dirty="0" smtClean="0"/>
              <a:t>:</a:t>
            </a:r>
          </a:p>
          <a:p>
            <a:pPr algn="ctr"/>
            <a:r>
              <a:rPr lang="en-US" sz="1400" dirty="0" smtClean="0"/>
              <a:t>Chronic Anxiety</a:t>
            </a:r>
          </a:p>
          <a:p>
            <a:pPr algn="ctr"/>
            <a:r>
              <a:rPr lang="en-US" sz="1400" dirty="0" smtClean="0"/>
              <a:t>Depression</a:t>
            </a:r>
          </a:p>
          <a:p>
            <a:pPr algn="ctr"/>
            <a:r>
              <a:rPr lang="en-US" sz="1400" dirty="0" smtClean="0"/>
              <a:t>PTSD</a:t>
            </a:r>
          </a:p>
          <a:p>
            <a:pPr algn="ctr"/>
            <a:r>
              <a:rPr lang="en-US" sz="1400" dirty="0" smtClean="0"/>
              <a:t>Substance use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3639245" y="3724084"/>
            <a:ext cx="2550350" cy="17458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Reduced protective powers</a:t>
            </a:r>
            <a:r>
              <a:rPr lang="en-US" sz="1600" dirty="0" smtClean="0"/>
              <a:t>:</a:t>
            </a:r>
          </a:p>
          <a:p>
            <a:pPr algn="ctr"/>
            <a:r>
              <a:rPr lang="en-US" sz="1400" dirty="0" smtClean="0"/>
              <a:t>More acquiescent femininities</a:t>
            </a:r>
          </a:p>
          <a:p>
            <a:pPr algn="ctr"/>
            <a:r>
              <a:rPr lang="en-US" sz="1400" dirty="0" smtClean="0"/>
              <a:t>More frequent sex</a:t>
            </a:r>
          </a:p>
          <a:p>
            <a:pPr algn="ctr"/>
            <a:r>
              <a:rPr lang="en-US" sz="1400" dirty="0" smtClean="0"/>
              <a:t>Less condom use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5928551" y="2321204"/>
            <a:ext cx="1841805" cy="17458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More risky sex</a:t>
            </a:r>
            <a:r>
              <a:rPr lang="en-US" sz="1600" dirty="0" smtClean="0"/>
              <a:t>:</a:t>
            </a:r>
          </a:p>
          <a:p>
            <a:pPr algn="ctr"/>
            <a:r>
              <a:rPr lang="en-US" sz="1400" dirty="0" smtClean="0"/>
              <a:t>More partners</a:t>
            </a:r>
          </a:p>
          <a:p>
            <a:pPr algn="ctr"/>
            <a:r>
              <a:rPr lang="en-US" sz="1400" dirty="0" smtClean="0"/>
              <a:t>Concurrency</a:t>
            </a:r>
          </a:p>
          <a:p>
            <a:pPr algn="ctr"/>
            <a:r>
              <a:rPr lang="en-US" sz="1400" dirty="0" smtClean="0"/>
              <a:t>Transact.  Sex</a:t>
            </a:r>
          </a:p>
          <a:p>
            <a:pPr algn="ctr"/>
            <a:r>
              <a:rPr lang="en-US" sz="1400" dirty="0" smtClean="0"/>
              <a:t>Sex while </a:t>
            </a:r>
            <a:r>
              <a:rPr lang="en-US" sz="1400" dirty="0" err="1" smtClean="0"/>
              <a:t>intox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8056258" y="2612991"/>
            <a:ext cx="907434" cy="85759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HIV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7123965" y="682580"/>
            <a:ext cx="1528964" cy="14144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Rape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25521" y="899764"/>
            <a:ext cx="4198444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49832" y="682580"/>
            <a:ext cx="1234983" cy="226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Direct transmission</a:t>
            </a:r>
            <a:endParaRPr lang="en-US" sz="11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905199" y="3177410"/>
            <a:ext cx="2893228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39245" y="2902569"/>
            <a:ext cx="1354118" cy="226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Indirect transmission</a:t>
            </a:r>
            <a:endParaRPr lang="en-US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773247" y="3288790"/>
            <a:ext cx="0" cy="435294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084013" y="1512221"/>
            <a:ext cx="408136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89595" y="2097060"/>
            <a:ext cx="325269" cy="187371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05199" y="3288790"/>
            <a:ext cx="837636" cy="778242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189595" y="3506437"/>
            <a:ext cx="2102847" cy="1375036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192998" y="2126646"/>
            <a:ext cx="111876" cy="339812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804540" y="3128807"/>
            <a:ext cx="1678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246941" y="2902569"/>
            <a:ext cx="0" cy="775341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6938" y="0"/>
            <a:ext cx="7762875" cy="1143000"/>
          </a:xfrm>
        </p:spPr>
        <p:txBody>
          <a:bodyPr/>
          <a:lstStyle/>
          <a:p>
            <a:pPr algn="ctr"/>
            <a:r>
              <a:rPr lang="en-US" dirty="0" smtClean="0"/>
              <a:t>Types of Frameworks -Logic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042988"/>
            <a:ext cx="8482013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 smtClean="0"/>
              <a:t>Definition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Pictorial diagram that summarizes essential program information by describing its main elements (inputs, activities, outputs, outcomes) &amp; how they work together to affect a desired health outcome </a:t>
            </a:r>
          </a:p>
          <a:p>
            <a:pPr>
              <a:lnSpc>
                <a:spcPct val="80000"/>
              </a:lnSpc>
            </a:pPr>
            <a:r>
              <a:rPr lang="en-US" sz="2300" dirty="0" smtClean="0"/>
              <a:t>Purpose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Make intended program outcomes explicit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Show internal logic of program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Reveal assumptions of how program leads to outcomes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Guide indicator selection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Promote communication among stakeholders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Guide impact evaluation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73050" y="5983288"/>
            <a:ext cx="5176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Source: CDC Evaluation Guidance Handbook at:</a:t>
            </a:r>
          </a:p>
          <a:p>
            <a:pPr>
              <a:defRPr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hlinkClick r:id="rId2"/>
              </a:rPr>
              <a:t>http://www.cdc.gov/hiv/aboutdhap/perb/guidance/chapter4.htm</a:t>
            </a:r>
            <a:endParaRPr lang="en-US"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80963"/>
            <a:ext cx="8229600" cy="930275"/>
          </a:xfrm>
        </p:spPr>
        <p:txBody>
          <a:bodyPr/>
          <a:lstStyle/>
          <a:p>
            <a:pPr algn="ctr"/>
            <a:r>
              <a:rPr lang="en-US" smtClean="0"/>
              <a:t>Logic Frameworks - Components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936625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Problem statement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The “why” of program implementation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Statement what puts a population at risk for HIV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Inputs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Program resources like staff, curricula, money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Activities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What the program does like outreach, training, testing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Outputs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Deliverables of program like people trained or tested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Outcomes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Program results like change in knowledge, service use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Impact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Long term change in health status like decreased HIV incidence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5740400"/>
            <a:ext cx="3873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Source: CDC Evaluation Guidance Handbook at: http://www.cdc.gov/hiv/aboutdhap/perb/guidance/chapter4.htm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258763" y="98425"/>
            <a:ext cx="8709025" cy="1143000"/>
          </a:xfrm>
        </p:spPr>
        <p:txBody>
          <a:bodyPr/>
          <a:lstStyle/>
          <a:p>
            <a:r>
              <a:rPr lang="en-US" sz="3100" smtClean="0"/>
              <a:t>Logic Framework Example: PMTCT Program</a:t>
            </a:r>
            <a:r>
              <a:rPr lang="en-US" sz="3100" baseline="30000" smtClean="0"/>
              <a:t>1</a:t>
            </a:r>
          </a:p>
        </p:txBody>
      </p:sp>
      <p:sp>
        <p:nvSpPr>
          <p:cNvPr id="16387" name="Rectangle 308"/>
          <p:cNvSpPr>
            <a:spLocks noGrp="1" noChangeArrowheads="1"/>
          </p:cNvSpPr>
          <p:nvPr>
            <p:ph type="body" idx="1"/>
          </p:nvPr>
        </p:nvSpPr>
        <p:spPr>
          <a:xfrm>
            <a:off x="500063" y="993775"/>
            <a:ext cx="8062912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smtClean="0"/>
              <a:t>Problem Statement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HIV rates rising in pregnant women &amp; infants in Thailand.  Transmission risk from mom to child significant during pregnancy &amp; delivery, with additional risk pp via breastfeeding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Inputs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Staff, funding from CDC GAP &amp; gov’t, PMTCT counseling/protocol, HIV test kits, ARV drugs, breast milk substitutes</a:t>
            </a:r>
          </a:p>
          <a:p>
            <a:pPr>
              <a:lnSpc>
                <a:spcPct val="80000"/>
              </a:lnSpc>
            </a:pPr>
            <a:r>
              <a:rPr lang="en-US" sz="2300" smtClean="0"/>
              <a:t>Activities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ANC services include counseling, testing &amp; referral &amp; referral, distribute ARV prophylaxis, provide infant feeding counseling &amp; support</a:t>
            </a:r>
          </a:p>
        </p:txBody>
      </p:sp>
      <p:sp>
        <p:nvSpPr>
          <p:cNvPr id="15364" name="Text Box 302"/>
          <p:cNvSpPr txBox="1">
            <a:spLocks noChangeArrowheads="1"/>
          </p:cNvSpPr>
          <p:nvPr/>
        </p:nvSpPr>
        <p:spPr bwMode="auto">
          <a:xfrm>
            <a:off x="31750" y="5802313"/>
            <a:ext cx="25146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CDC M&amp;E Guide, Version 1, Appendix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265113"/>
            <a:ext cx="8616950" cy="777875"/>
          </a:xfrm>
        </p:spPr>
        <p:txBody>
          <a:bodyPr/>
          <a:lstStyle/>
          <a:p>
            <a:pPr algn="ctr"/>
            <a:r>
              <a:rPr lang="en-US" sz="3200" smtClean="0"/>
              <a:t>Logic Framework Example: PMTCT Program, cont’d.</a:t>
            </a:r>
            <a:r>
              <a:rPr lang="en-US" sz="3200" baseline="3000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096963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Outputs (per quarter)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500 women participate in a 2 hr. ANC session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250 of these will get HIV test results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All (of 500) who test positive will be referred for ARV prophylaxis, infant feeding C&amp;S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Half of all positive women will receive prophylaxis and infant feeding counseling and breast milks substitutes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Outcomes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Increase in access to HIV testing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Increase in knowledge of status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Increase in knowledge about prophylaxis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Increase in ARV prophylaxis use by pregnant HIV+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Increase in rapid infant weaning/use breast milk substitutes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Impact: </a:t>
            </a:r>
            <a:r>
              <a:rPr lang="en-US" sz="1800" smtClean="0">
                <a:cs typeface="Arial" charset="0"/>
              </a:rPr>
              <a:t>↓ </a:t>
            </a:r>
            <a:r>
              <a:rPr lang="en-US" sz="1800" smtClean="0"/>
              <a:t>HIV incidence in infants, </a:t>
            </a:r>
            <a:r>
              <a:rPr lang="en-US" sz="1800" smtClean="0">
                <a:cs typeface="Arial" charset="0"/>
              </a:rPr>
              <a:t>↓ morbidity/mortality among people living with HIV/AIDS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5810250"/>
            <a:ext cx="25161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smtClean="0">
                <a:solidFill>
                  <a:schemeClr val="tx2">
                    <a:lumMod val="10000"/>
                  </a:schemeClr>
                </a:solidFill>
              </a:rPr>
              <a:t>CDC M&amp;E Guide, Version 1, Appendix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23925" y="0"/>
            <a:ext cx="7762875" cy="1143000"/>
          </a:xfrm>
        </p:spPr>
        <p:txBody>
          <a:bodyPr/>
          <a:lstStyle/>
          <a:p>
            <a:pPr algn="ctr"/>
            <a:r>
              <a:rPr lang="en-US" sz="3400" smtClean="0"/>
              <a:t>Developing a Logic Model</a:t>
            </a:r>
            <a:r>
              <a:rPr lang="en-US" sz="3400" baseline="30000" smtClean="0"/>
              <a:t>1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0213" y="1108075"/>
            <a:ext cx="827405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Input from all levels of stakeholders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Program staff, program participants and others to analyze intended program outcomes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good problem statement leads to a good logic model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Analyze the problem, program resources, desired outputs, outcomes and impact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Design activities to achieve outputs and outcomes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Usually expressed in diagram or table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0" y="5802313"/>
            <a:ext cx="37068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aseline="30000" dirty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>
                <a:solidFill>
                  <a:schemeClr val="tx2">
                    <a:lumMod val="10000"/>
                  </a:schemeClr>
                </a:solidFill>
              </a:rPr>
              <a:t>CDC, ETA Evaluation Briefs, Logic models, No. 2, Dec. 2005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62875" cy="1143000"/>
          </a:xfrm>
        </p:spPr>
        <p:txBody>
          <a:bodyPr/>
          <a:lstStyle/>
          <a:p>
            <a:pPr algn="ctr"/>
            <a:r>
              <a:rPr lang="en-US" sz="3400" smtClean="0"/>
              <a:t>Types of Frameworks – Results</a:t>
            </a:r>
            <a:r>
              <a:rPr lang="en-US" sz="3400" baseline="30000" smtClean="0"/>
              <a:t>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038225"/>
            <a:ext cx="864235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USAID funded projects, like a logic framework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Definition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tabular/graphic description of a program’s strategy for achieving a specific strategic objective (SO) through intermediate results, with a narrative supplement.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Purpose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Like a logic framework, planning &amp; management tool for programs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Specifies out exactly how, through a set of intermediate results, the program SO will be achieved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Provides a basis of consensus for all program stakeholders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Conveys the development hypothesis—plausible linkages between the intermediate results and SO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325" y="5768975"/>
            <a:ext cx="3787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USAID, Performance Monitoring and Evaluation TIPS: Building a Results Framework, PN-ACA-947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90488"/>
            <a:ext cx="8466138" cy="1143000"/>
          </a:xfrm>
        </p:spPr>
        <p:txBody>
          <a:bodyPr/>
          <a:lstStyle/>
          <a:p>
            <a:pPr algn="ctr"/>
            <a:r>
              <a:rPr lang="en-US" smtClean="0"/>
              <a:t>Results Frameworks - Components</a:t>
            </a:r>
            <a:r>
              <a:rPr lang="en-US" baseline="30000" smtClean="0"/>
              <a:t>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133475"/>
            <a:ext cx="7762875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Strategic Objective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The ultimate end point of the Results Framework—the goal of the program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“Standard by which the operational unit (performance) is willing to be judged”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Appropriate level of ambition means the SO should be </a:t>
            </a:r>
            <a:r>
              <a:rPr lang="en-US" sz="2000" smtClean="0">
                <a:solidFill>
                  <a:srgbClr val="FFFF99"/>
                </a:solidFill>
              </a:rPr>
              <a:t>achievable, clear and measurable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Intermediate results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Achievable in the short term, lower level than SO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An intermediate step leading to achieving the SO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Lower level of impact than the SO; cumulative effect leads to the SO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9850" y="5827713"/>
            <a:ext cx="38211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USAID, Performance Monitoring and Evaluation TIPS: Building a Results Framework, PN-ACA-947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69863"/>
            <a:ext cx="8361362" cy="1143000"/>
          </a:xfrm>
        </p:spPr>
        <p:txBody>
          <a:bodyPr/>
          <a:lstStyle/>
          <a:p>
            <a:pPr algn="ctr"/>
            <a:r>
              <a:rPr lang="en-US" smtClean="0"/>
              <a:t>Results Frameworks - Components</a:t>
            </a:r>
            <a:r>
              <a:rPr lang="en-US" baseline="30000" smtClean="0"/>
              <a:t>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Clarification of causal linkages</a:t>
            </a:r>
          </a:p>
          <a:p>
            <a:pPr lvl="1"/>
            <a:r>
              <a:rPr lang="en-US" sz="2000" smtClean="0"/>
              <a:t>Narrative that shows how intermediate results are linked to the SO</a:t>
            </a:r>
          </a:p>
          <a:p>
            <a:pPr lvl="1"/>
            <a:r>
              <a:rPr lang="en-US" sz="2000" smtClean="0"/>
              <a:t>Links can be between results which then leads to SO</a:t>
            </a:r>
          </a:p>
          <a:p>
            <a:r>
              <a:rPr lang="en-US" sz="2400" smtClean="0"/>
              <a:t>Critical Assumptions</a:t>
            </a:r>
          </a:p>
          <a:p>
            <a:pPr lvl="1"/>
            <a:r>
              <a:rPr lang="en-US" sz="2000" smtClean="0"/>
              <a:t>Set of conditions necessary  under which the development hypothesis (strategy for achieving the SO) will hold true</a:t>
            </a:r>
          </a:p>
          <a:p>
            <a:pPr lvl="1"/>
            <a:r>
              <a:rPr lang="en-US" sz="2000" smtClean="0"/>
              <a:t>Not under project/USAID control, but will affect SO/results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325" y="5802313"/>
            <a:ext cx="3705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smtClean="0">
                <a:solidFill>
                  <a:schemeClr val="tx2">
                    <a:lumMod val="10000"/>
                  </a:schemeClr>
                </a:solidFill>
              </a:rPr>
              <a:t>USAID, Performance Monitoring and Evaluation TIPS: Building a Results Framework, PN-ACA-947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6463" y="239713"/>
            <a:ext cx="7762875" cy="1143000"/>
          </a:xfrm>
        </p:spPr>
        <p:txBody>
          <a:bodyPr/>
          <a:lstStyle/>
          <a:p>
            <a:pPr algn="ctr"/>
            <a:r>
              <a:rPr lang="en-US" smtClean="0"/>
              <a:t>Learning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Describe function of Conceptual, Logical and Results frameworks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Apply Proximate Determinants Framework to M&amp;E Planning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logical frameworks to guide M&amp;E of HIV programs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Apply achievements to results </a:t>
            </a:r>
            <a:r>
              <a:rPr lang="en-US" dirty="0" smtClean="0"/>
              <a:t>frameworks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960438"/>
          </a:xfrm>
        </p:spPr>
        <p:txBody>
          <a:bodyPr/>
          <a:lstStyle/>
          <a:p>
            <a:pPr algn="ctr"/>
            <a:r>
              <a:rPr lang="en-US" sz="2800" smtClean="0"/>
              <a:t>Results Framework Example – </a:t>
            </a:r>
            <a:br>
              <a:rPr lang="en-US" sz="2800" smtClean="0"/>
            </a:br>
            <a:r>
              <a:rPr lang="en-US" sz="2800" smtClean="0"/>
              <a:t>PEPFAR funded ART Program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430463" y="1436688"/>
            <a:ext cx="4449762" cy="461962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SO:  Utilization of ART services</a:t>
            </a: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365125" y="2698750"/>
            <a:ext cx="3173413" cy="708025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IR-1: Availability of quality </a:t>
            </a:r>
          </a:p>
          <a:p>
            <a:pPr eaLnBrk="1" hangingPunct="1"/>
            <a:r>
              <a:rPr lang="en-US" sz="2000"/>
              <a:t>services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5599113" y="2728913"/>
            <a:ext cx="3159125" cy="400050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IR-2: Demand for services</a:t>
            </a: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365125" y="3694113"/>
            <a:ext cx="2870200" cy="369887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IR-1.1: Increase ART sites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365125" y="4294188"/>
            <a:ext cx="3297238" cy="368300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IR-1.2: Supply sites with ARVs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344488" y="4852988"/>
            <a:ext cx="3108325" cy="369887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IR-1.3: Training for providers</a:t>
            </a: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5545138" y="3694113"/>
            <a:ext cx="3248025" cy="646112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IR-2.1: Increase knowledge of</a:t>
            </a:r>
          </a:p>
          <a:p>
            <a:pPr eaLnBrk="1" hangingPunct="1"/>
            <a:r>
              <a:rPr lang="en-US"/>
              <a:t>ART</a:t>
            </a: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5121275" y="4573588"/>
            <a:ext cx="3671888" cy="369887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IR-2.2: Increase referral from VCT</a:t>
            </a:r>
          </a:p>
        </p:txBody>
      </p:sp>
      <p:sp>
        <p:nvSpPr>
          <p:cNvPr id="22539" name="Line 16"/>
          <p:cNvSpPr>
            <a:spLocks noChangeShapeType="1"/>
          </p:cNvSpPr>
          <p:nvPr/>
        </p:nvSpPr>
        <p:spPr bwMode="auto">
          <a:xfrm>
            <a:off x="1884363" y="2497138"/>
            <a:ext cx="5227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 flipV="1">
            <a:off x="4557713" y="1898650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9"/>
          <p:cNvSpPr>
            <a:spLocks noChangeShapeType="1"/>
          </p:cNvSpPr>
          <p:nvPr/>
        </p:nvSpPr>
        <p:spPr bwMode="auto">
          <a:xfrm>
            <a:off x="1898650" y="2497138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0"/>
          <p:cNvSpPr>
            <a:spLocks noChangeShapeType="1"/>
          </p:cNvSpPr>
          <p:nvPr/>
        </p:nvSpPr>
        <p:spPr bwMode="auto">
          <a:xfrm>
            <a:off x="7124700" y="2497138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1"/>
          <p:cNvSpPr>
            <a:spLocks noChangeShapeType="1"/>
          </p:cNvSpPr>
          <p:nvPr/>
        </p:nvSpPr>
        <p:spPr bwMode="auto">
          <a:xfrm flipV="1">
            <a:off x="1841500" y="3444875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 flipV="1">
            <a:off x="7112000" y="3151188"/>
            <a:ext cx="952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3"/>
          <p:cNvSpPr>
            <a:spLocks noChangeShapeType="1"/>
          </p:cNvSpPr>
          <p:nvPr/>
        </p:nvSpPr>
        <p:spPr bwMode="auto">
          <a:xfrm flipV="1">
            <a:off x="1830388" y="4075113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24"/>
          <p:cNvSpPr>
            <a:spLocks noChangeShapeType="1"/>
          </p:cNvSpPr>
          <p:nvPr/>
        </p:nvSpPr>
        <p:spPr bwMode="auto">
          <a:xfrm flipV="1">
            <a:off x="1800225" y="4662488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5"/>
          <p:cNvSpPr>
            <a:spLocks noChangeShapeType="1"/>
          </p:cNvSpPr>
          <p:nvPr/>
        </p:nvSpPr>
        <p:spPr bwMode="auto">
          <a:xfrm flipV="1">
            <a:off x="7159625" y="4325938"/>
            <a:ext cx="95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Developing a Results Framework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1319213"/>
            <a:ext cx="7762875" cy="3962400"/>
          </a:xfrm>
        </p:spPr>
        <p:txBody>
          <a:bodyPr/>
          <a:lstStyle/>
          <a:p>
            <a:r>
              <a:rPr lang="en-US" smtClean="0"/>
              <a:t>Set an appropriate strategic objective</a:t>
            </a:r>
          </a:p>
          <a:p>
            <a:r>
              <a:rPr lang="en-US" smtClean="0"/>
              <a:t>Identify intermediate results</a:t>
            </a:r>
          </a:p>
          <a:p>
            <a:r>
              <a:rPr lang="en-US" smtClean="0"/>
              <a:t>Clarify causal linkages between results</a:t>
            </a:r>
          </a:p>
          <a:p>
            <a:r>
              <a:rPr lang="en-US" smtClean="0"/>
              <a:t>Identify critical assumptions</a:t>
            </a:r>
          </a:p>
          <a:p>
            <a:r>
              <a:rPr lang="en-US" smtClean="0"/>
              <a:t>Spend time on the narrative portion so that all stakeholders understand</a:t>
            </a:r>
          </a:p>
          <a:p>
            <a:pPr lvl="1"/>
            <a:r>
              <a:rPr lang="en-US" smtClean="0"/>
              <a:t>What is trying to be achieved</a:t>
            </a:r>
          </a:p>
          <a:p>
            <a:pPr lvl="1"/>
            <a:r>
              <a:rPr lang="en-US" smtClean="0"/>
              <a:t>How to report verifiable achievements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6938" y="160338"/>
            <a:ext cx="7762875" cy="1143000"/>
          </a:xfrm>
        </p:spPr>
        <p:txBody>
          <a:bodyPr/>
          <a:lstStyle/>
          <a:p>
            <a:pPr algn="ctr"/>
            <a:r>
              <a:rPr lang="en-US" smtClean="0"/>
              <a:t>GFATM M&amp;E Framework</a:t>
            </a:r>
            <a:r>
              <a:rPr lang="en-US" baseline="30000" smtClean="0"/>
              <a:t>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36674"/>
            <a:ext cx="8458200" cy="428224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Key Principles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Country ownership, harmonization, consistency, balance between routine &amp; survey data, avoid duplication of efforts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Small set of indicators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Focus on multi-agency M&amp;E Toolkit </a:t>
            </a:r>
            <a:r>
              <a:rPr lang="en-US" sz="1400" dirty="0" smtClean="0"/>
              <a:t>(</a:t>
            </a:r>
            <a:r>
              <a:rPr lang="en-US" sz="1400" dirty="0" smtClean="0">
                <a:hlinkClick r:id="rId2"/>
              </a:rPr>
              <a:t>http://www.theglobalfund.org/en/performance/monitoring_evaluation/</a:t>
            </a:r>
            <a:r>
              <a:rPr lang="en-US" sz="14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12-18 indicators per </a:t>
            </a:r>
            <a:r>
              <a:rPr lang="en-US" sz="2000" dirty="0" smtClean="0"/>
              <a:t>grant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Relies on UNAIDS MERG documents/indicators</a:t>
            </a: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No “Global Fund” indicators (country ownership)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Mix of short- &amp; long-term indicators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Quarterly or 6-monthly for some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15-18months for others, important for next Phase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5725" y="5768975"/>
            <a:ext cx="37290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The Global Fund Monitoring and Evaluation KEY MESSAGES,</a:t>
            </a:r>
          </a:p>
          <a:p>
            <a:pPr eaLnBrk="1" hangingPunct="1">
              <a:defRPr/>
            </a:pP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http://www.theglobalfund.org/en/files/about/structures/lfa/background/LFATrainingMaterials/ME/ME_Key_Principles.pdf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2650"/>
          </a:xfrm>
        </p:spPr>
        <p:txBody>
          <a:bodyPr/>
          <a:lstStyle/>
          <a:p>
            <a:pPr algn="ctr"/>
            <a:r>
              <a:rPr lang="en-US" smtClean="0"/>
              <a:t>GFATM M&amp;E Framework, contd.</a:t>
            </a:r>
            <a:r>
              <a:rPr lang="en-US" baseline="30000" smtClean="0"/>
              <a:t>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2713"/>
            <a:ext cx="8229600" cy="4572000"/>
          </a:xfrm>
        </p:spPr>
        <p:txBody>
          <a:bodyPr/>
          <a:lstStyle/>
          <a:p>
            <a:r>
              <a:rPr lang="en-US" sz="2400" smtClean="0"/>
              <a:t>Avoid duplication</a:t>
            </a:r>
          </a:p>
          <a:p>
            <a:pPr lvl="1"/>
            <a:r>
              <a:rPr lang="en-US" sz="2000" smtClean="0"/>
              <a:t>Use existing in-country indicators, data systems, planned surveys</a:t>
            </a:r>
          </a:p>
          <a:p>
            <a:pPr lvl="1"/>
            <a:r>
              <a:rPr lang="en-US" sz="2000" smtClean="0"/>
              <a:t>Strengthen existing systems and budget for data gaps</a:t>
            </a:r>
          </a:p>
          <a:p>
            <a:r>
              <a:rPr lang="en-US" sz="2400" smtClean="0"/>
              <a:t>Indicator targets need to match grant proposals</a:t>
            </a:r>
          </a:p>
          <a:p>
            <a:r>
              <a:rPr lang="en-US" sz="2400" smtClean="0"/>
              <a:t>Existing tools for performance evaluation</a:t>
            </a:r>
          </a:p>
          <a:p>
            <a:pPr lvl="1"/>
            <a:r>
              <a:rPr lang="en-US" sz="2000" smtClean="0"/>
              <a:t>M&amp;E Toolkit, M&amp;E Systems Strengthening Tool, Data Quality Assessment Tool</a:t>
            </a:r>
          </a:p>
          <a:p>
            <a:r>
              <a:rPr lang="en-US" sz="2400" smtClean="0"/>
              <a:t>Tools developed for GFATM grants, but applicable to many contexts, as we’ll see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1600" y="5761038"/>
            <a:ext cx="37893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baseline="30000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The Global Fund Monitoring and Evaluation KEY MESSAGES,</a:t>
            </a:r>
          </a:p>
          <a:p>
            <a:pPr eaLnBrk="1" hangingPunct="1">
              <a:defRPr/>
            </a:pPr>
            <a:r>
              <a:rPr lang="en-US" sz="1000" dirty="0" smtClean="0">
                <a:solidFill>
                  <a:schemeClr val="tx2">
                    <a:lumMod val="10000"/>
                  </a:schemeClr>
                </a:solidFill>
              </a:rPr>
              <a:t>http://www.theglobalfund.org/en/files/about/structures/lfa/background/LFATrainingMaterials/ME/ME_Key_Principles.pdf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Donor Demands: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PEPFAR, UNAIDS, GFATM, WB require gender integration into programs</a:t>
            </a:r>
          </a:p>
          <a:p>
            <a:r>
              <a:rPr lang="en-US" dirty="0" smtClean="0"/>
              <a:t>Addressing gender in meaningful way = measureable</a:t>
            </a:r>
          </a:p>
          <a:p>
            <a:r>
              <a:rPr lang="en-US" dirty="0" smtClean="0"/>
              <a:t>All agencies have strategies to address </a:t>
            </a:r>
            <a:r>
              <a:rPr lang="en-US" dirty="0" smtClean="0"/>
              <a:t>gender equality</a:t>
            </a:r>
          </a:p>
          <a:p>
            <a:r>
              <a:rPr lang="en-US" dirty="0" smtClean="0"/>
              <a:t>Many resources out there (we’ll examine some at the end of the week)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82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4638"/>
            <a:ext cx="8712200" cy="1143000"/>
          </a:xfrm>
        </p:spPr>
        <p:txBody>
          <a:bodyPr/>
          <a:lstStyle/>
          <a:p>
            <a:r>
              <a:rPr lang="en-US" sz="3400" smtClean="0"/>
              <a:t>Activity: Developing a Logic Framework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Assemble workshop group-work members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Use provided CDC-GAP activity sheet: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“Logic Model Worksheet for Planned Implementation and Outcomes”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Take about an hour to complete sheet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Resulting logic models to be presented back (5 minutes for each group) by group representative</a:t>
            </a:r>
          </a:p>
          <a:p>
            <a:pPr>
              <a:lnSpc>
                <a:spcPct val="80000"/>
              </a:lnSpc>
            </a:pPr>
            <a:r>
              <a:rPr lang="en-US" sz="2400" i="1" smtClean="0">
                <a:solidFill>
                  <a:srgbClr val="FF6699"/>
                </a:solidFill>
              </a:rPr>
              <a:t>This draft logic model will guide your group work and form the basis for indicator selection; you will have the opportunity to revise based on feedback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350" y="592138"/>
            <a:ext cx="85105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MEASURE Evaluation is a MEASURE project funded by the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U.S. Agency for International Development and implemented by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the Carolina Population Center at the University of North Carolina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at Chapel Hill in partnership with Futures Group International,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ICF Macro, John Snow, Inc., Management Sciences for Health,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and Tulane University. Views expressed in this presentation do not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necessarily reflect the views of USAID or the U.S. Government.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MEASURE Evaluation is the USAID Global Health Bureau's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primary vehicle for supporting improvements in monitoring 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evaluation in population, health and nutrition worldwide.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0"/>
            <a:ext cx="7762875" cy="1143000"/>
          </a:xfrm>
        </p:spPr>
        <p:txBody>
          <a:bodyPr/>
          <a:lstStyle/>
          <a:p>
            <a:pPr algn="ctr"/>
            <a:r>
              <a:rPr lang="en-US" smtClean="0"/>
              <a:t>Session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125538"/>
            <a:ext cx="7516813" cy="45463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 smtClean="0"/>
              <a:t>Function of frameworks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Conceptual Frameworks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Proximate Determinants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Logic Frameworks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PMTCT program implementation, GFATM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Results Frameworks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PEPFAR</a:t>
            </a:r>
          </a:p>
          <a:p>
            <a:pPr>
              <a:lnSpc>
                <a:spcPct val="90000"/>
              </a:lnSpc>
            </a:pPr>
            <a:r>
              <a:rPr lang="en-US" sz="2300" dirty="0" smtClean="0"/>
              <a:t>GFATM M&amp;E Reporting Framework</a:t>
            </a:r>
          </a:p>
          <a:p>
            <a:pPr>
              <a:lnSpc>
                <a:spcPct val="90000"/>
              </a:lnSpc>
            </a:pPr>
            <a:r>
              <a:rPr lang="en-US" sz="2300" dirty="0" smtClean="0">
                <a:solidFill>
                  <a:srgbClr val="FF6699"/>
                </a:solidFill>
              </a:rPr>
              <a:t>Activity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Developing a logic framework for an HIV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Discussion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Why do we use frameworks in M&amp;E?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Functions of Frameworks for M&amp;E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406525"/>
            <a:ext cx="7762875" cy="41593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Roadmap to program planning, monitoring and evaluation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dirty="0" smtClean="0"/>
              <a:t>Delineate clear pathways to program goals &amp; objectives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dirty="0" smtClean="0"/>
              <a:t>Define relationships between program inputs, processes, outputs, and outcomes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dirty="0" smtClean="0"/>
              <a:t>Describe how program factors interact with external context (environmental factors)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dirty="0" smtClean="0"/>
              <a:t>Lead to sound implementation and good M&amp;E plans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Types of Frameworks - Conceptual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Definition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Illustrate relationships among all factors (systemic, organizational, individual) that influence program operation &amp; successful achievement of goals</a:t>
            </a:r>
          </a:p>
          <a:p>
            <a:pPr>
              <a:lnSpc>
                <a:spcPct val="90000"/>
              </a:lnSpc>
            </a:pPr>
            <a:r>
              <a:rPr lang="en-US" smtClean="0"/>
              <a:t>Purpose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mtClean="0"/>
              <a:t>Show how program components will operate to influence outcomes </a:t>
            </a:r>
            <a:r>
              <a:rPr lang="en-US" smtClean="0">
                <a:solidFill>
                  <a:srgbClr val="FFFF99"/>
                </a:solidFill>
              </a:rPr>
              <a:t>within wider context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mtClean="0"/>
              <a:t>Guide identification of indicators 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n-US" smtClean="0"/>
              <a:t>Guide impact analysis (causal pathways)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Conceptual Frameworks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7966075" cy="39624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2400" smtClean="0"/>
              <a:t>Makes explicit connections among relevant contextual (environmental) factors and your program</a:t>
            </a:r>
          </a:p>
          <a:p>
            <a:pPr>
              <a:buClr>
                <a:schemeClr val="bg1"/>
              </a:buClr>
            </a:pPr>
            <a:r>
              <a:rPr lang="en-US" sz="2400" smtClean="0"/>
              <a:t>Helps clarify the “why” and “how” questions of program operation and design:</a:t>
            </a:r>
          </a:p>
          <a:p>
            <a:pPr lvl="1">
              <a:buClr>
                <a:schemeClr val="bg1"/>
              </a:buClr>
              <a:buFontTx/>
              <a:buChar char="•"/>
            </a:pPr>
            <a:r>
              <a:rPr lang="en-US" smtClean="0"/>
              <a:t>Assumptions that underlie chosen activities</a:t>
            </a:r>
          </a:p>
          <a:p>
            <a:pPr lvl="1">
              <a:buClr>
                <a:schemeClr val="bg1"/>
              </a:buClr>
              <a:buFontTx/>
              <a:buChar char="•"/>
            </a:pPr>
            <a:r>
              <a:rPr lang="en-US" smtClean="0"/>
              <a:t>Factors activities are expected to affect</a:t>
            </a:r>
          </a:p>
          <a:p>
            <a:pPr lvl="1">
              <a:buClr>
                <a:schemeClr val="bg1"/>
              </a:buClr>
              <a:buFontTx/>
              <a:buChar char="•"/>
            </a:pPr>
            <a:r>
              <a:rPr lang="en-US" smtClean="0"/>
              <a:t>Causal linkages leading to achievement of program objectives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8525"/>
          </a:xfrm>
        </p:spPr>
        <p:txBody>
          <a:bodyPr/>
          <a:lstStyle/>
          <a:p>
            <a:pPr algn="ctr"/>
            <a:r>
              <a:rPr lang="en-US" sz="3200" dirty="0" smtClean="0"/>
              <a:t>Conceptual Framework </a:t>
            </a:r>
            <a:r>
              <a:rPr lang="en-US" sz="3200" dirty="0" smtClean="0"/>
              <a:t>Examples: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Proximate Determinants</a:t>
            </a:r>
            <a:endParaRPr lang="en-US" sz="3200" baseline="30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389063"/>
            <a:ext cx="833755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 smtClean="0"/>
              <a:t>Premise of “proximate determinants” frameworks: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Factors leading to health or demographic outcome operate through an ordered path of determinants</a:t>
            </a:r>
          </a:p>
          <a:p>
            <a:pPr>
              <a:lnSpc>
                <a:spcPct val="80000"/>
              </a:lnSpc>
            </a:pPr>
            <a:r>
              <a:rPr lang="en-US" sz="2300" dirty="0" smtClean="0"/>
              <a:t>Determinants grouped in proximity to outcome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Underlying (socioeconomic) factors farthest away, biological closest</a:t>
            </a:r>
          </a:p>
          <a:p>
            <a:pPr>
              <a:lnSpc>
                <a:spcPct val="80000"/>
              </a:lnSpc>
            </a:pPr>
            <a:r>
              <a:rPr lang="en-US" sz="2300" dirty="0" smtClean="0"/>
              <a:t>“Proximate” determinants take intermediate position between underlying and biological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Proximate determinants </a:t>
            </a:r>
            <a:r>
              <a:rPr lang="en-US" sz="2300" dirty="0" smtClean="0">
                <a:solidFill>
                  <a:srgbClr val="FFFF99"/>
                </a:solidFill>
              </a:rPr>
              <a:t>are affected</a:t>
            </a:r>
            <a:r>
              <a:rPr lang="en-US" sz="2300" dirty="0" smtClean="0"/>
              <a:t> </a:t>
            </a:r>
            <a:r>
              <a:rPr lang="en-US" sz="2300" dirty="0" smtClean="0">
                <a:solidFill>
                  <a:srgbClr val="FFFF99"/>
                </a:solidFill>
              </a:rPr>
              <a:t>by</a:t>
            </a:r>
            <a:r>
              <a:rPr lang="en-US" sz="2300" dirty="0" smtClean="0"/>
              <a:t> underlying factors &amp; </a:t>
            </a:r>
            <a:r>
              <a:rPr lang="en-US" sz="2300" dirty="0" smtClean="0">
                <a:solidFill>
                  <a:srgbClr val="FFFF99"/>
                </a:solidFill>
              </a:rPr>
              <a:t>affect</a:t>
            </a:r>
            <a:r>
              <a:rPr lang="en-US" sz="2300" dirty="0" smtClean="0"/>
              <a:t> the biological determinants</a:t>
            </a:r>
          </a:p>
          <a:p>
            <a:pPr>
              <a:lnSpc>
                <a:spcPct val="80000"/>
              </a:lnSpc>
            </a:pPr>
            <a:r>
              <a:rPr lang="en-US" sz="2300" dirty="0" smtClean="0"/>
              <a:t>Proximate determinants are what most programs seek to influence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25413"/>
            <a:ext cx="8713788" cy="1143000"/>
          </a:xfrm>
        </p:spPr>
        <p:txBody>
          <a:bodyPr/>
          <a:lstStyle/>
          <a:p>
            <a:pPr algn="ctr"/>
            <a:r>
              <a:rPr lang="en-US" sz="2800" dirty="0" smtClean="0"/>
              <a:t>Proximate Determinants Example:  </a:t>
            </a:r>
            <a:br>
              <a:rPr lang="en-US" sz="2800" dirty="0" smtClean="0"/>
            </a:br>
            <a:r>
              <a:rPr lang="en-US" sz="2800" dirty="0" smtClean="0"/>
              <a:t>HIV (STI) Incidence</a:t>
            </a:r>
            <a:r>
              <a:rPr lang="en-US" sz="2800" baseline="30000" dirty="0" smtClean="0"/>
              <a:t>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192213"/>
            <a:ext cx="7762875" cy="440020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Underlying determinants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Socioeconomic and socio-cultural context (personal and community)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Health programs environment: VCT, ARV, STD control, condom promotion, IEC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Proximate determinants (interventions)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Partner acquisition, mixing patterns, concurrency, abstinence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Condom use, STI present, risky practices, STI treatment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Treatment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Biological Determinants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Rate of contact between susceptible and infected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Efficiency of transmission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Duration of activity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Outcomes: HIV incidence/mortality, STI incidence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1325" y="6384925"/>
            <a:ext cx="244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aseline="30000"/>
              <a:t>1 </a:t>
            </a:r>
            <a:r>
              <a:rPr lang="en-US" sz="1600"/>
              <a:t>Boerma and Weir, 2005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8539" y="6069496"/>
            <a:ext cx="273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Boerma and Weir, 2005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EASURE_Eval_slide_template-1">
  <a:themeElements>
    <a:clrScheme name="2_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2_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MEASURE_Eval_slide_template-1</Template>
  <TotalTime>408</TotalTime>
  <Words>1784</Words>
  <Application>Microsoft Office PowerPoint</Application>
  <PresentationFormat>On-screen Show (4:3)</PresentationFormat>
  <Paragraphs>288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Wingdings</vt:lpstr>
      <vt:lpstr>MEASURE_Eval_slide_template-1</vt:lpstr>
      <vt:lpstr>2_MEASURE_Eval_slide_template-1</vt:lpstr>
      <vt:lpstr>Custom Design</vt:lpstr>
      <vt:lpstr>M&amp;E Frameworks</vt:lpstr>
      <vt:lpstr>Learning Objectives</vt:lpstr>
      <vt:lpstr>Session Overview</vt:lpstr>
      <vt:lpstr>Discussion</vt:lpstr>
      <vt:lpstr>Functions of Frameworks for M&amp;E</vt:lpstr>
      <vt:lpstr>Types of Frameworks - Conceptual</vt:lpstr>
      <vt:lpstr>Conceptual Frameworks</vt:lpstr>
      <vt:lpstr>Conceptual Framework Examples: Proximate Determinants</vt:lpstr>
      <vt:lpstr>Proximate Determinants Example:   HIV (STI) Incidence1</vt:lpstr>
      <vt:lpstr>Proximate Determinants Framework for HIV/STI1</vt:lpstr>
      <vt:lpstr>Ecological Framework: Links between violence against women and HIV1</vt:lpstr>
      <vt:lpstr>Types of Frameworks -Logic </vt:lpstr>
      <vt:lpstr>Logic Frameworks - Components</vt:lpstr>
      <vt:lpstr>Logic Framework Example: PMTCT Program1</vt:lpstr>
      <vt:lpstr>Logic Framework Example: PMTCT Program, cont’d.1</vt:lpstr>
      <vt:lpstr>Developing a Logic Model1</vt:lpstr>
      <vt:lpstr>Types of Frameworks – Results1</vt:lpstr>
      <vt:lpstr>Results Frameworks - Components1</vt:lpstr>
      <vt:lpstr>Results Frameworks - Components1</vt:lpstr>
      <vt:lpstr>Results Framework Example –  PEPFAR funded ART Program</vt:lpstr>
      <vt:lpstr>Developing a Results Framework</vt:lpstr>
      <vt:lpstr>GFATM M&amp;E Framework1</vt:lpstr>
      <vt:lpstr>GFATM M&amp;E Framework, contd.1</vt:lpstr>
      <vt:lpstr>New Donor Demands: Gender</vt:lpstr>
      <vt:lpstr>Activity: Developing a Logic Framework</vt:lpstr>
      <vt:lpstr>PowerPoint Presentation</vt:lpstr>
    </vt:vector>
  </TitlesOfParts>
  <Company>UNC-CH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Carolina Population Center</dc:creator>
  <cp:lastModifiedBy>Shelah Bloom</cp:lastModifiedBy>
  <cp:revision>18</cp:revision>
  <dcterms:created xsi:type="dcterms:W3CDTF">2007-12-03T21:25:38Z</dcterms:created>
  <dcterms:modified xsi:type="dcterms:W3CDTF">2011-02-09T21:40:16Z</dcterms:modified>
</cp:coreProperties>
</file>